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83" r:id="rId4"/>
    <p:sldId id="277" r:id="rId5"/>
    <p:sldId id="279" r:id="rId6"/>
    <p:sldId id="284" r:id="rId7"/>
    <p:sldId id="282" r:id="rId8"/>
    <p:sldId id="285" r:id="rId9"/>
    <p:sldId id="286" r:id="rId10"/>
    <p:sldId id="287" r:id="rId11"/>
    <p:sldId id="289" r:id="rId12"/>
    <p:sldId id="288" r:id="rId13"/>
    <p:sldId id="275" r:id="rId14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2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tags" Target="tags/tag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1E65-5DA9-3645-8BCF-6071FCF4E943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679D-8143-5145-AB40-555C1437D0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D1FC1E65-5DA9-3645-8BCF-6071FCF4E943}" type="datetimeFigureOut">
              <a:rPr lang="en-US" smtClean="0"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679D-8143-5145-AB40-555C1437D0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1E65-5DA9-3645-8BCF-6071FCF4E943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D1FC1E65-5DA9-3645-8BCF-6071FCF4E943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D1FC1E65-5DA9-3645-8BCF-6071FCF4E943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1E65-5DA9-3645-8BCF-6071FCF4E943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679D-8143-5145-AB40-555C1437D0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1E65-5DA9-3645-8BCF-6071FCF4E943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679D-8143-5145-AB40-555C1437D0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1E65-5DA9-3645-8BCF-6071FCF4E943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679D-8143-5145-AB40-555C1437D0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1E65-5DA9-3645-8BCF-6071FCF4E943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1E65-5DA9-3645-8BCF-6071FCF4E943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679D-8143-5145-AB40-555C1437D0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D1FC1E65-5DA9-3645-8BCF-6071FCF4E943}" type="datetimeFigureOut">
              <a:rPr lang="en-US" smtClean="0"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679D-8143-5145-AB40-555C1437D0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D1FC1E65-5DA9-3645-8BCF-6071FCF4E943}" type="datetimeFigureOut">
              <a:rPr lang="en-US" smtClean="0"/>
              <a:t>9/26/13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679D-8143-5145-AB40-555C1437D05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1E65-5DA9-3645-8BCF-6071FCF4E943}" type="datetimeFigureOut">
              <a:rPr lang="en-US" smtClean="0"/>
              <a:t>9/26/13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679D-8143-5145-AB40-555C1437D0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1E65-5DA9-3645-8BCF-6071FCF4E943}" type="datetimeFigureOut">
              <a:rPr lang="en-US" smtClean="0"/>
              <a:t>9/26/13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679D-8143-5145-AB40-555C1437D0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D1FC1E65-5DA9-3645-8BCF-6071FCF4E943}" type="datetimeFigureOut">
              <a:rPr lang="en-US" smtClean="0"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4679D-8143-5145-AB40-555C1437D0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1FC1E65-5DA9-3645-8BCF-6071FCF4E943}" type="datetimeFigureOut">
              <a:rPr lang="en-US" smtClean="0"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F74679D-8143-5145-AB40-555C1437D05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3schools.com/js/js_functions.asp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3schools.com/jsref/met_win_alert.asp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3schools.com/js/js_if_else.asp" TargetMode="External"/><Relationship Id="rId3" Type="http://schemas.openxmlformats.org/officeDocument/2006/relationships/hyperlink" Target="http://www.w3schools.com/js/js_switch.asp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3schools.com/js/js_loop_for.asp" TargetMode="External"/><Relationship Id="rId3" Type="http://schemas.openxmlformats.org/officeDocument/2006/relationships/hyperlink" Target="http://www.w3schools.com/js/js_loop_while.asp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dinghorror.com/blog/2007/02/why-cant-programmers-program.html" TargetMode="External"/><Relationship Id="rId4" Type="http://schemas.openxmlformats.org/officeDocument/2006/relationships/hyperlink" Target="http://www.w3schools.com/js/js_operators.asp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2.com/cgi/wiki?FizzBuzzTes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 5 – JavaScript (contd.)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26,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717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288908"/>
            <a:ext cx="7610476" cy="2512215"/>
          </a:xfrm>
        </p:spPr>
        <p:txBody>
          <a:bodyPr>
            <a:normAutofit/>
          </a:bodyPr>
          <a:lstStyle/>
          <a:p>
            <a:pPr fontAlgn="base"/>
            <a:r>
              <a:rPr lang="en-US" dirty="0" smtClean="0"/>
              <a:t>Blocks of code that can be accessed repeatedly with different outputs for different inputs</a:t>
            </a:r>
          </a:p>
          <a:p>
            <a:pPr fontAlgn="base"/>
            <a:r>
              <a:rPr lang="en-US" dirty="0" smtClean="0"/>
              <a:t>Think of them as programs within programs</a:t>
            </a:r>
          </a:p>
          <a:p>
            <a:pPr fontAlgn="base"/>
            <a:r>
              <a:rPr lang="en-US" dirty="0" smtClean="0"/>
              <a:t>Scope of a function - whatever happens in a function stays in the function</a:t>
            </a:r>
          </a:p>
          <a:p>
            <a:pPr fontAlgn="base"/>
            <a:endParaRPr lang="en-US" dirty="0" smtClean="0"/>
          </a:p>
          <a:p>
            <a:pPr marL="0" indent="0" fontAlgn="base"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091274" y="4404875"/>
            <a:ext cx="55141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9250" lvl="1" indent="0" fontAlgn="base">
              <a:buNone/>
            </a:pPr>
            <a:r>
              <a:rPr lang="en-US" b="1" dirty="0">
                <a:latin typeface="Courier"/>
                <a:cs typeface="Courier"/>
              </a:rPr>
              <a:t>f</a:t>
            </a:r>
            <a:r>
              <a:rPr lang="en-US" b="1" dirty="0" smtClean="0">
                <a:latin typeface="Courier"/>
                <a:cs typeface="Courier"/>
              </a:rPr>
              <a:t>unction </a:t>
            </a:r>
            <a:r>
              <a:rPr lang="en-US" b="1" dirty="0" err="1" smtClean="0">
                <a:latin typeface="Courier"/>
                <a:cs typeface="Courier"/>
              </a:rPr>
              <a:t>checkDrunk</a:t>
            </a:r>
            <a:r>
              <a:rPr lang="en-US" b="1" dirty="0" smtClean="0">
                <a:latin typeface="Courier"/>
                <a:cs typeface="Courier"/>
              </a:rPr>
              <a:t>(</a:t>
            </a:r>
            <a:r>
              <a:rPr lang="en-US" b="1" dirty="0" err="1" smtClean="0">
                <a:latin typeface="Courier"/>
                <a:cs typeface="Courier"/>
              </a:rPr>
              <a:t>num_of_beers</a:t>
            </a:r>
            <a:r>
              <a:rPr lang="en-US" b="1" dirty="0" smtClean="0">
                <a:latin typeface="Courier"/>
                <a:cs typeface="Courier"/>
              </a:rPr>
              <a:t>) {</a:t>
            </a:r>
          </a:p>
          <a:p>
            <a:pPr marL="349250" lvl="1" indent="0" fontAlgn="base">
              <a:buNone/>
            </a:pPr>
            <a:r>
              <a:rPr lang="en-US" b="1" dirty="0">
                <a:latin typeface="Courier"/>
                <a:cs typeface="Courier"/>
              </a:rPr>
              <a:t>	</a:t>
            </a:r>
            <a:r>
              <a:rPr lang="en-US" b="1" dirty="0" smtClean="0">
                <a:latin typeface="Courier"/>
                <a:cs typeface="Courier"/>
              </a:rPr>
              <a:t>	if </a:t>
            </a:r>
            <a:r>
              <a:rPr lang="en-US" b="1" dirty="0">
                <a:latin typeface="Courier"/>
                <a:cs typeface="Courier"/>
              </a:rPr>
              <a:t>(</a:t>
            </a:r>
            <a:r>
              <a:rPr lang="en-US" b="1" dirty="0" err="1">
                <a:latin typeface="Courier"/>
                <a:cs typeface="Courier"/>
              </a:rPr>
              <a:t>num_of_beers</a:t>
            </a:r>
            <a:r>
              <a:rPr lang="en-US" b="1" dirty="0">
                <a:latin typeface="Courier"/>
                <a:cs typeface="Courier"/>
              </a:rPr>
              <a:t> &gt;= 5) {</a:t>
            </a:r>
          </a:p>
          <a:p>
            <a:pPr marL="349250" lvl="1" indent="0" fontAlgn="base">
              <a:buNone/>
            </a:pPr>
            <a:r>
              <a:rPr lang="en-US" b="1" dirty="0">
                <a:latin typeface="Courier"/>
                <a:cs typeface="Courier"/>
              </a:rPr>
              <a:t>	</a:t>
            </a:r>
            <a:r>
              <a:rPr lang="en-US" b="1" dirty="0" smtClean="0">
                <a:latin typeface="Courier"/>
                <a:cs typeface="Courier"/>
              </a:rPr>
              <a:t>		</a:t>
            </a:r>
            <a:r>
              <a:rPr lang="en-US" b="1" dirty="0" err="1" smtClean="0">
                <a:latin typeface="Courier"/>
                <a:cs typeface="Courier"/>
              </a:rPr>
              <a:t>var</a:t>
            </a:r>
            <a:r>
              <a:rPr lang="en-US" b="1" dirty="0" smtClean="0">
                <a:latin typeface="Courier"/>
                <a:cs typeface="Courier"/>
              </a:rPr>
              <a:t> status = “Drunk”;</a:t>
            </a:r>
          </a:p>
          <a:p>
            <a:pPr marL="349250" lvl="1" indent="0" fontAlgn="base">
              <a:buNone/>
            </a:pPr>
            <a:r>
              <a:rPr lang="en-US" b="1" dirty="0">
                <a:latin typeface="Courier"/>
                <a:cs typeface="Courier"/>
              </a:rPr>
              <a:t>	</a:t>
            </a:r>
            <a:r>
              <a:rPr lang="en-US" b="1" dirty="0" smtClean="0">
                <a:latin typeface="Courier"/>
                <a:cs typeface="Courier"/>
              </a:rPr>
              <a:t>	} </a:t>
            </a:r>
            <a:r>
              <a:rPr lang="en-US" b="1" dirty="0">
                <a:latin typeface="Courier"/>
                <a:cs typeface="Courier"/>
              </a:rPr>
              <a:t>else {</a:t>
            </a:r>
          </a:p>
          <a:p>
            <a:pPr marL="349250" lvl="1" indent="0" fontAlgn="base">
              <a:buNone/>
            </a:pPr>
            <a:r>
              <a:rPr lang="en-US" b="1" dirty="0">
                <a:latin typeface="Courier"/>
                <a:cs typeface="Courier"/>
              </a:rPr>
              <a:t>	</a:t>
            </a:r>
            <a:r>
              <a:rPr lang="en-US" b="1" dirty="0" smtClean="0">
                <a:latin typeface="Courier"/>
                <a:cs typeface="Courier"/>
              </a:rPr>
              <a:t>		</a:t>
            </a:r>
            <a:r>
              <a:rPr lang="en-US" b="1" dirty="0" err="1" smtClean="0">
                <a:latin typeface="Courier"/>
                <a:cs typeface="Courier"/>
              </a:rPr>
              <a:t>var</a:t>
            </a:r>
            <a:r>
              <a:rPr lang="en-US" b="1" dirty="0" smtClean="0">
                <a:latin typeface="Courier"/>
                <a:cs typeface="Courier"/>
              </a:rPr>
              <a:t> status = “Sober”;</a:t>
            </a:r>
            <a:endParaRPr lang="en-US" b="1" dirty="0">
              <a:latin typeface="Courier"/>
              <a:cs typeface="Courier"/>
            </a:endParaRPr>
          </a:p>
          <a:p>
            <a:pPr marL="349250" lvl="1" indent="0" fontAlgn="base">
              <a:buNone/>
            </a:pPr>
            <a:r>
              <a:rPr lang="en-US" b="1" dirty="0" smtClean="0">
                <a:latin typeface="Courier"/>
                <a:cs typeface="Courier"/>
              </a:rPr>
              <a:t>		}</a:t>
            </a:r>
          </a:p>
          <a:p>
            <a:pPr marL="349250" lvl="1" indent="0" fontAlgn="base">
              <a:buNone/>
            </a:pPr>
            <a:r>
              <a:rPr lang="en-US" b="1" dirty="0">
                <a:latin typeface="Courier"/>
                <a:cs typeface="Courier"/>
              </a:rPr>
              <a:t>	</a:t>
            </a:r>
            <a:r>
              <a:rPr lang="en-US" b="1" dirty="0" smtClean="0">
                <a:latin typeface="Courier"/>
                <a:cs typeface="Courier"/>
              </a:rPr>
              <a:t>	return status;</a:t>
            </a:r>
          </a:p>
          <a:p>
            <a:pPr marL="349250" lvl="1" indent="0" fontAlgn="base">
              <a:buNone/>
            </a:pPr>
            <a:r>
              <a:rPr lang="en-US" b="1" dirty="0">
                <a:latin typeface="Courier"/>
                <a:cs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9171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177255"/>
            <a:ext cx="7610476" cy="3014658"/>
          </a:xfrm>
        </p:spPr>
        <p:txBody>
          <a:bodyPr>
            <a:normAutofit/>
          </a:bodyPr>
          <a:lstStyle/>
          <a:p>
            <a:pPr fontAlgn="base"/>
            <a:r>
              <a:rPr lang="en-US" dirty="0" smtClean="0"/>
              <a:t>You can then call this function in the .</a:t>
            </a:r>
            <a:r>
              <a:rPr lang="en-US" dirty="0" err="1" smtClean="0"/>
              <a:t>js</a:t>
            </a:r>
            <a:r>
              <a:rPr lang="en-US" dirty="0" smtClean="0"/>
              <a:t> file itself</a:t>
            </a:r>
          </a:p>
          <a:p>
            <a:pPr fontAlgn="base"/>
            <a:endParaRPr lang="en-US" dirty="0"/>
          </a:p>
          <a:p>
            <a:pPr fontAlgn="base"/>
            <a:endParaRPr lang="en-US" dirty="0" smtClean="0"/>
          </a:p>
          <a:p>
            <a:pPr fontAlgn="base"/>
            <a:endParaRPr lang="en-US" dirty="0"/>
          </a:p>
          <a:p>
            <a:pPr fontAlgn="base"/>
            <a:r>
              <a:rPr lang="en-US" dirty="0" smtClean="0"/>
              <a:t>Or you could keep only the function in the .</a:t>
            </a:r>
            <a:r>
              <a:rPr lang="en-US" dirty="0" err="1" smtClean="0"/>
              <a:t>js</a:t>
            </a:r>
            <a:r>
              <a:rPr lang="en-US" dirty="0" smtClean="0"/>
              <a:t> file and call it in the body</a:t>
            </a:r>
          </a:p>
          <a:p>
            <a:pPr marL="0" indent="0" fontAlgn="base">
              <a:buNone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2188315" y="250349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>
                <a:latin typeface="Courier"/>
                <a:cs typeface="Courier"/>
              </a:rPr>
              <a:t>toShow</a:t>
            </a:r>
            <a:r>
              <a:rPr lang="en-US" dirty="0">
                <a:latin typeface="Courier"/>
                <a:cs typeface="Courier"/>
              </a:rPr>
              <a:t> = </a:t>
            </a:r>
            <a:r>
              <a:rPr lang="en-US" dirty="0" err="1">
                <a:latin typeface="Courier"/>
                <a:cs typeface="Courier"/>
              </a:rPr>
              <a:t>makeMessage</a:t>
            </a:r>
            <a:r>
              <a:rPr lang="en-US" dirty="0">
                <a:latin typeface="Courier"/>
                <a:cs typeface="Courier"/>
              </a:rPr>
              <a:t>("Vikas");</a:t>
            </a:r>
          </a:p>
          <a:p>
            <a:r>
              <a:rPr lang="en-US" dirty="0">
                <a:latin typeface="Courier"/>
                <a:cs typeface="Courier"/>
              </a:rPr>
              <a:t>alert(</a:t>
            </a:r>
            <a:r>
              <a:rPr lang="en-US" dirty="0" err="1">
                <a:latin typeface="Courier"/>
                <a:cs typeface="Courier"/>
              </a:rPr>
              <a:t>toShow</a:t>
            </a:r>
            <a:r>
              <a:rPr lang="en-US" dirty="0">
                <a:latin typeface="Courier"/>
                <a:cs typeface="Courier"/>
              </a:rPr>
              <a:t>);</a:t>
            </a:r>
          </a:p>
          <a:p>
            <a:endParaRPr lang="en-US" dirty="0">
              <a:latin typeface="Courier"/>
              <a:cs typeface="Courier"/>
            </a:endParaRPr>
          </a:p>
          <a:p>
            <a:r>
              <a:rPr lang="en-US" dirty="0">
                <a:latin typeface="Courier"/>
                <a:cs typeface="Courier"/>
              </a:rPr>
              <a:t>function </a:t>
            </a:r>
            <a:r>
              <a:rPr lang="en-US" dirty="0" err="1">
                <a:latin typeface="Courier"/>
                <a:cs typeface="Courier"/>
              </a:rPr>
              <a:t>makeMessage</a:t>
            </a:r>
            <a:r>
              <a:rPr lang="en-US" dirty="0">
                <a:latin typeface="Courier"/>
                <a:cs typeface="Courier"/>
              </a:rPr>
              <a:t>(name) {</a:t>
            </a:r>
          </a:p>
          <a:p>
            <a:r>
              <a:rPr lang="en-US" dirty="0">
                <a:latin typeface="Courier"/>
                <a:cs typeface="Courier"/>
              </a:rPr>
              <a:t>    </a:t>
            </a:r>
            <a:r>
              <a:rPr lang="en-US" dirty="0" err="1">
                <a:latin typeface="Courier"/>
                <a:cs typeface="Courier"/>
              </a:rPr>
              <a:t>var</a:t>
            </a:r>
            <a:r>
              <a:rPr lang="en-US" dirty="0">
                <a:latin typeface="Courier"/>
                <a:cs typeface="Courier"/>
              </a:rPr>
              <a:t> </a:t>
            </a:r>
            <a:r>
              <a:rPr lang="en-US" dirty="0" err="1">
                <a:latin typeface="Courier"/>
                <a:cs typeface="Courier"/>
              </a:rPr>
              <a:t>msg</a:t>
            </a:r>
            <a:r>
              <a:rPr lang="en-US" dirty="0">
                <a:latin typeface="Courier"/>
                <a:cs typeface="Courier"/>
              </a:rPr>
              <a:t> = "Hello, " + name;</a:t>
            </a:r>
          </a:p>
          <a:p>
            <a:r>
              <a:rPr lang="en-US" dirty="0">
                <a:latin typeface="Courier"/>
                <a:cs typeface="Courier"/>
              </a:rPr>
              <a:t>    return </a:t>
            </a:r>
            <a:r>
              <a:rPr lang="en-US" dirty="0" err="1">
                <a:latin typeface="Courier"/>
                <a:cs typeface="Courier"/>
              </a:rPr>
              <a:t>msg</a:t>
            </a:r>
            <a:r>
              <a:rPr lang="en-US" dirty="0">
                <a:latin typeface="Courier"/>
                <a:cs typeface="Courier"/>
              </a:rPr>
              <a:t>;</a:t>
            </a:r>
          </a:p>
          <a:p>
            <a:r>
              <a:rPr lang="en-US" dirty="0">
                <a:latin typeface="Courier"/>
                <a:cs typeface="Courier"/>
              </a:rPr>
              <a:t>}</a:t>
            </a:r>
          </a:p>
        </p:txBody>
      </p:sp>
      <p:sp>
        <p:nvSpPr>
          <p:cNvPr id="6" name="Rectangle 5"/>
          <p:cNvSpPr/>
          <p:nvPr/>
        </p:nvSpPr>
        <p:spPr>
          <a:xfrm>
            <a:off x="1425790" y="5002878"/>
            <a:ext cx="5188869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urier"/>
                <a:cs typeface="Courier"/>
              </a:rPr>
              <a:t>&lt;body&gt;</a:t>
            </a:r>
          </a:p>
          <a:p>
            <a:r>
              <a:rPr lang="en-US" dirty="0">
                <a:latin typeface="Courier"/>
                <a:cs typeface="Courier"/>
              </a:rPr>
              <a:t>    &lt;script type="text/</a:t>
            </a:r>
            <a:r>
              <a:rPr lang="en-US" dirty="0" err="1">
                <a:latin typeface="Courier"/>
                <a:cs typeface="Courier"/>
              </a:rPr>
              <a:t>javascript</a:t>
            </a:r>
            <a:r>
              <a:rPr lang="en-US" dirty="0">
                <a:latin typeface="Courier"/>
                <a:cs typeface="Courier"/>
              </a:rPr>
              <a:t>"&gt;</a:t>
            </a:r>
          </a:p>
          <a:p>
            <a:r>
              <a:rPr lang="en-US" dirty="0">
                <a:latin typeface="Courier"/>
                <a:cs typeface="Courier"/>
              </a:rPr>
              <a:t>      </a:t>
            </a:r>
            <a:r>
              <a:rPr lang="en-US" dirty="0" err="1">
                <a:latin typeface="Courier"/>
                <a:cs typeface="Courier"/>
              </a:rPr>
              <a:t>toShow</a:t>
            </a:r>
            <a:r>
              <a:rPr lang="en-US" dirty="0">
                <a:latin typeface="Courier"/>
                <a:cs typeface="Courier"/>
              </a:rPr>
              <a:t> = </a:t>
            </a:r>
            <a:r>
              <a:rPr lang="en-US" dirty="0" err="1">
                <a:latin typeface="Courier"/>
                <a:cs typeface="Courier"/>
              </a:rPr>
              <a:t>makeMessage</a:t>
            </a:r>
            <a:r>
              <a:rPr lang="en-US" dirty="0">
                <a:latin typeface="Courier"/>
                <a:cs typeface="Courier"/>
              </a:rPr>
              <a:t>("Vikas");</a:t>
            </a:r>
          </a:p>
          <a:p>
            <a:r>
              <a:rPr lang="en-US" dirty="0">
                <a:latin typeface="Courier"/>
                <a:cs typeface="Courier"/>
              </a:rPr>
              <a:t>      alert(</a:t>
            </a:r>
            <a:r>
              <a:rPr lang="en-US" dirty="0" err="1">
                <a:latin typeface="Courier"/>
                <a:cs typeface="Courier"/>
              </a:rPr>
              <a:t>toShow</a:t>
            </a:r>
            <a:r>
              <a:rPr lang="en-US" dirty="0">
                <a:latin typeface="Courier"/>
                <a:cs typeface="Courier"/>
              </a:rPr>
              <a:t>);</a:t>
            </a:r>
          </a:p>
          <a:p>
            <a:r>
              <a:rPr lang="en-US" dirty="0">
                <a:latin typeface="Courier"/>
                <a:cs typeface="Courier"/>
              </a:rPr>
              <a:t>    &lt;/script&gt;</a:t>
            </a:r>
          </a:p>
          <a:p>
            <a:r>
              <a:rPr lang="en-US" dirty="0" smtClean="0">
                <a:latin typeface="Courier"/>
                <a:cs typeface="Courier"/>
              </a:rPr>
              <a:t>&lt;</a:t>
            </a:r>
            <a:r>
              <a:rPr lang="en-US" dirty="0">
                <a:latin typeface="Courier"/>
                <a:cs typeface="Courier"/>
              </a:rPr>
              <a:t>/body&gt;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62630" y="5406285"/>
            <a:ext cx="19363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hlinkClick r:id="rId2"/>
              </a:rPr>
              <a:t>Or you could get fancier!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45505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288908"/>
            <a:ext cx="7610476" cy="4410334"/>
          </a:xfrm>
        </p:spPr>
        <p:txBody>
          <a:bodyPr>
            <a:normAutofit/>
          </a:bodyPr>
          <a:lstStyle/>
          <a:p>
            <a:pPr fontAlgn="base"/>
            <a:r>
              <a:rPr lang="en-US" dirty="0"/>
              <a:t>Write a function to calculate the radius of a circle, given its circumference. What is the radius when the given circumference is 44?</a:t>
            </a:r>
          </a:p>
          <a:p>
            <a:pPr fontAlgn="base"/>
            <a:r>
              <a:rPr lang="en-US" dirty="0"/>
              <a:t>Can you now write the </a:t>
            </a:r>
            <a:r>
              <a:rPr lang="en-US" dirty="0" smtClean="0"/>
              <a:t>task on Slide 9 as </a:t>
            </a:r>
            <a:r>
              <a:rPr lang="en-US" dirty="0"/>
              <a:t>a function that checks </a:t>
            </a:r>
            <a:r>
              <a:rPr lang="en-US" u="sng" dirty="0"/>
              <a:t>any</a:t>
            </a:r>
            <a:r>
              <a:rPr lang="en-US" dirty="0"/>
              <a:t> array against </a:t>
            </a:r>
            <a:r>
              <a:rPr lang="en-US" u="sng" dirty="0"/>
              <a:t>any</a:t>
            </a:r>
            <a:r>
              <a:rPr lang="en-US" dirty="0"/>
              <a:t> value instead of the fixed array and the number 5 all the time</a:t>
            </a:r>
            <a:r>
              <a:rPr lang="en-US" dirty="0" smtClean="0"/>
              <a:t>?</a:t>
            </a:r>
          </a:p>
          <a:p>
            <a:pPr marL="0" indent="0" fontAlgn="base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85502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Office hours outside in the lobby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7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Doing things differently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503020"/>
            <a:ext cx="7610476" cy="3763309"/>
          </a:xfrm>
        </p:spPr>
        <p:txBody>
          <a:bodyPr>
            <a:normAutofit/>
          </a:bodyPr>
          <a:lstStyle/>
          <a:p>
            <a:r>
              <a:rPr lang="en-US" dirty="0" smtClean="0"/>
              <a:t>From the last lab</a:t>
            </a:r>
          </a:p>
          <a:p>
            <a:r>
              <a:rPr lang="en-US" dirty="0" smtClean="0"/>
              <a:t>Writing code into a .</a:t>
            </a:r>
            <a:r>
              <a:rPr lang="en-US" dirty="0" err="1" smtClean="0"/>
              <a:t>js</a:t>
            </a:r>
            <a:r>
              <a:rPr lang="en-US" dirty="0" smtClean="0"/>
              <a:t> file</a:t>
            </a:r>
          </a:p>
          <a:p>
            <a:r>
              <a:rPr lang="en-US" dirty="0" smtClean="0"/>
              <a:t>Conditional statements</a:t>
            </a:r>
          </a:p>
          <a:p>
            <a:r>
              <a:rPr lang="en-US" dirty="0" smtClean="0"/>
              <a:t>Looping</a:t>
            </a:r>
          </a:p>
          <a:p>
            <a:r>
              <a:rPr lang="en-US" dirty="0" smtClean="0"/>
              <a:t>Functions</a:t>
            </a:r>
          </a:p>
        </p:txBody>
      </p:sp>
    </p:spTree>
    <p:extLst>
      <p:ext uri="{BB962C8B-B14F-4D97-AF65-F5344CB8AC3E}">
        <p14:creationId xmlns:p14="http://schemas.microsoft.com/office/powerpoint/2010/main" val="2295262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the last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410997"/>
            <a:ext cx="7610476" cy="414102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Declaring a variable:</a:t>
            </a:r>
            <a:r>
              <a:rPr lang="en-US" dirty="0"/>
              <a:t> </a:t>
            </a:r>
            <a:r>
              <a:rPr lang="en-US" b="1" dirty="0" err="1" smtClean="0">
                <a:solidFill>
                  <a:schemeClr val="tx1"/>
                </a:solidFill>
                <a:latin typeface="Courier New"/>
                <a:cs typeface="Courier New"/>
              </a:rPr>
              <a:t>var</a:t>
            </a:r>
            <a:r>
              <a:rPr lang="en-US" b="1" dirty="0" smtClean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Courier New"/>
                <a:cs typeface="Courier New"/>
              </a:rPr>
              <a:t>i</a:t>
            </a:r>
            <a:r>
              <a:rPr lang="en-US" b="1" dirty="0" smtClean="0">
                <a:solidFill>
                  <a:schemeClr val="tx1"/>
                </a:solidFill>
                <a:latin typeface="Courier New"/>
                <a:cs typeface="Courier New"/>
              </a:rPr>
              <a:t>;</a:t>
            </a:r>
          </a:p>
          <a:p>
            <a:pPr marL="342900" lvl="1" indent="-342900">
              <a:spcBef>
                <a:spcPts val="2000"/>
              </a:spcBef>
              <a:buClr>
                <a:schemeClr val="accent1"/>
              </a:buClr>
            </a:pPr>
            <a:r>
              <a:rPr lang="en-US" sz="2100" dirty="0" smtClean="0"/>
              <a:t>Numeric variable: </a:t>
            </a:r>
            <a:r>
              <a:rPr lang="en-US" b="1" dirty="0" err="1">
                <a:solidFill>
                  <a:schemeClr val="tx1"/>
                </a:solidFill>
                <a:latin typeface="Courier New"/>
                <a:cs typeface="Courier New"/>
              </a:rPr>
              <a:t>var</a:t>
            </a:r>
            <a:r>
              <a:rPr lang="en-US" b="1" dirty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Courier New"/>
                <a:cs typeface="Courier New"/>
              </a:rPr>
              <a:t>i</a:t>
            </a:r>
            <a:r>
              <a:rPr lang="en-US" b="1" dirty="0">
                <a:solidFill>
                  <a:schemeClr val="tx1"/>
                </a:solidFill>
                <a:latin typeface="Courier New"/>
                <a:cs typeface="Courier New"/>
              </a:rPr>
              <a:t> = 20</a:t>
            </a:r>
            <a:r>
              <a:rPr lang="en-US" b="1" dirty="0" smtClean="0">
                <a:solidFill>
                  <a:schemeClr val="tx1"/>
                </a:solidFill>
                <a:latin typeface="Courier New"/>
                <a:cs typeface="Courier New"/>
              </a:rPr>
              <a:t>;</a:t>
            </a:r>
            <a:endParaRPr lang="en-US" dirty="0" smtClean="0"/>
          </a:p>
          <a:p>
            <a:pPr marL="342900" lvl="1" indent="-342900">
              <a:spcBef>
                <a:spcPts val="2000"/>
              </a:spcBef>
              <a:buClr>
                <a:schemeClr val="accent1"/>
              </a:buClr>
            </a:pPr>
            <a:r>
              <a:rPr lang="en-US" sz="2100" dirty="0" smtClean="0"/>
              <a:t>String:</a:t>
            </a:r>
            <a:r>
              <a:rPr lang="en-US" dirty="0" smtClean="0"/>
              <a:t> </a:t>
            </a:r>
            <a:r>
              <a:rPr lang="en-US" b="1" dirty="0" err="1">
                <a:solidFill>
                  <a:schemeClr val="tx1"/>
                </a:solidFill>
                <a:latin typeface="Courier New"/>
                <a:cs typeface="Courier New"/>
              </a:rPr>
              <a:t>var</a:t>
            </a:r>
            <a:r>
              <a:rPr lang="en-US" b="1" dirty="0">
                <a:solidFill>
                  <a:schemeClr val="tx1"/>
                </a:solidFill>
                <a:latin typeface="Courier New"/>
                <a:cs typeface="Courier New"/>
              </a:rPr>
              <a:t> word = “the word”</a:t>
            </a:r>
            <a:r>
              <a:rPr lang="en-US" b="1" dirty="0" smtClean="0">
                <a:solidFill>
                  <a:schemeClr val="tx1"/>
                </a:solidFill>
                <a:latin typeface="Courier New"/>
                <a:cs typeface="Courier New"/>
              </a:rPr>
              <a:t>;</a:t>
            </a:r>
            <a:endParaRPr lang="en-US" dirty="0" smtClean="0"/>
          </a:p>
          <a:p>
            <a:pPr marL="342900" lvl="1" indent="-342900">
              <a:spcBef>
                <a:spcPts val="2000"/>
              </a:spcBef>
              <a:buClr>
                <a:schemeClr val="accent1"/>
              </a:buClr>
            </a:pPr>
            <a:r>
              <a:rPr lang="en-US" sz="2100" dirty="0" smtClean="0"/>
              <a:t>Boolean/logical: </a:t>
            </a:r>
            <a:r>
              <a:rPr lang="en-US" b="1" dirty="0" err="1">
                <a:solidFill>
                  <a:schemeClr val="tx1"/>
                </a:solidFill>
                <a:latin typeface="Courier New"/>
                <a:cs typeface="Courier New"/>
              </a:rPr>
              <a:t>var</a:t>
            </a:r>
            <a:r>
              <a:rPr lang="en-US" b="1" dirty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Courier New"/>
                <a:cs typeface="Courier New"/>
              </a:rPr>
              <a:t>passTheTest</a:t>
            </a:r>
            <a:r>
              <a:rPr lang="en-US" b="1" dirty="0">
                <a:solidFill>
                  <a:schemeClr val="tx1"/>
                </a:solidFill>
                <a:latin typeface="Courier New"/>
                <a:cs typeface="Courier New"/>
              </a:rPr>
              <a:t> = true</a:t>
            </a:r>
            <a:r>
              <a:rPr lang="en-US" b="1" dirty="0" smtClean="0">
                <a:solidFill>
                  <a:schemeClr val="tx1"/>
                </a:solidFill>
                <a:latin typeface="Courier New"/>
                <a:cs typeface="Courier New"/>
              </a:rPr>
              <a:t>;</a:t>
            </a:r>
            <a:endParaRPr lang="en-US" dirty="0" smtClean="0"/>
          </a:p>
          <a:p>
            <a:pPr marL="342900" lvl="1" indent="-342900">
              <a:spcBef>
                <a:spcPts val="2000"/>
              </a:spcBef>
              <a:buClr>
                <a:schemeClr val="accent1"/>
              </a:buClr>
            </a:pPr>
            <a:r>
              <a:rPr lang="en-US" sz="2100" dirty="0" smtClean="0"/>
              <a:t>Array: </a:t>
            </a:r>
            <a:r>
              <a:rPr lang="en-US" b="1" dirty="0" err="1">
                <a:solidFill>
                  <a:schemeClr val="tx1"/>
                </a:solidFill>
                <a:latin typeface="Courier New"/>
                <a:cs typeface="Courier New"/>
              </a:rPr>
              <a:t>var</a:t>
            </a:r>
            <a:r>
              <a:rPr lang="en-US" b="1" dirty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Courier New"/>
                <a:cs typeface="Courier New"/>
              </a:rPr>
              <a:t>listOfNumbers</a:t>
            </a:r>
            <a:r>
              <a:rPr lang="en-US" b="1" dirty="0">
                <a:solidFill>
                  <a:schemeClr val="tx1"/>
                </a:solidFill>
                <a:latin typeface="Courier New"/>
                <a:cs typeface="Courier New"/>
              </a:rPr>
              <a:t> = [1, 1, 2, 3, 5, 8, 13, 21]</a:t>
            </a:r>
            <a:r>
              <a:rPr lang="en-US" b="1" dirty="0" smtClean="0">
                <a:solidFill>
                  <a:schemeClr val="tx1"/>
                </a:solidFill>
                <a:latin typeface="Courier New"/>
                <a:cs typeface="Courier New"/>
              </a:rPr>
              <a:t>;</a:t>
            </a:r>
            <a:endParaRPr lang="en-US" dirty="0" smtClean="0"/>
          </a:p>
          <a:p>
            <a:r>
              <a:rPr lang="en-US" dirty="0" smtClean="0"/>
              <a:t>Object: </a:t>
            </a:r>
            <a:r>
              <a:rPr lang="en-US" b="1" dirty="0" err="1">
                <a:solidFill>
                  <a:schemeClr val="tx1"/>
                </a:solidFill>
                <a:latin typeface="Courier New"/>
                <a:cs typeface="Courier New"/>
              </a:rPr>
              <a:t>var</a:t>
            </a:r>
            <a:r>
              <a:rPr lang="en-US" b="1" dirty="0">
                <a:solidFill>
                  <a:schemeClr val="tx1"/>
                </a:solidFill>
                <a:latin typeface="Courier New"/>
                <a:cs typeface="Courier New"/>
              </a:rPr>
              <a:t> course = {name: “Data visualization”, </a:t>
            </a:r>
          </a:p>
          <a:p>
            <a:pPr marL="1711325" lvl="5" indent="0">
              <a:buNone/>
            </a:pPr>
            <a:r>
              <a:rPr lang="en-US" b="1" dirty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Courier New"/>
                <a:cs typeface="Courier New"/>
              </a:rPr>
              <a:t>	     id</a:t>
            </a:r>
            <a:r>
              <a:rPr lang="en-US" b="1" dirty="0">
                <a:solidFill>
                  <a:schemeClr val="tx1"/>
                </a:solidFill>
                <a:latin typeface="Courier New"/>
                <a:cs typeface="Courier New"/>
              </a:rPr>
              <a:t>: “I400”, </a:t>
            </a:r>
          </a:p>
          <a:p>
            <a:pPr marL="1711325" lvl="5" indent="0">
              <a:buNone/>
            </a:pPr>
            <a:r>
              <a:rPr lang="en-US" b="1" dirty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Courier New"/>
                <a:cs typeface="Courier New"/>
              </a:rPr>
              <a:t>	     </a:t>
            </a:r>
            <a:r>
              <a:rPr lang="en-US" b="1" dirty="0" err="1" smtClean="0">
                <a:solidFill>
                  <a:schemeClr val="tx1"/>
                </a:solidFill>
                <a:latin typeface="Courier New"/>
                <a:cs typeface="Courier New"/>
              </a:rPr>
              <a:t>numOfStudents</a:t>
            </a:r>
            <a:r>
              <a:rPr lang="en-US" b="1" dirty="0">
                <a:solidFill>
                  <a:schemeClr val="tx1"/>
                </a:solidFill>
                <a:latin typeface="Courier New"/>
                <a:cs typeface="Courier New"/>
              </a:rPr>
              <a:t>: 22,</a:t>
            </a:r>
          </a:p>
          <a:p>
            <a:pPr marL="1711325" lvl="5" indent="0">
              <a:buNone/>
            </a:pPr>
            <a:r>
              <a:rPr lang="en-US" b="1" dirty="0">
                <a:solidFill>
                  <a:schemeClr val="tx1"/>
                </a:solidFill>
                <a:latin typeface="Courier New"/>
                <a:cs typeface="Courier New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Courier New"/>
                <a:cs typeface="Courier New"/>
              </a:rPr>
              <a:t>	     lab</a:t>
            </a:r>
            <a:r>
              <a:rPr lang="en-US" b="1" dirty="0">
                <a:solidFill>
                  <a:schemeClr val="tx1"/>
                </a:solidFill>
                <a:latin typeface="Courier New"/>
                <a:cs typeface="Courier New"/>
              </a:rPr>
              <a:t>: true};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b="1" dirty="0" smtClean="0">
              <a:solidFill>
                <a:schemeClr val="tx1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390254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into a .</a:t>
            </a:r>
            <a:r>
              <a:rPr lang="en-US" dirty="0" err="1" smtClean="0"/>
              <a:t>js</a:t>
            </a:r>
            <a:r>
              <a:rPr lang="en-US" dirty="0" smtClean="0"/>
              <a:t>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414518"/>
            <a:ext cx="7610476" cy="404745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Open </a:t>
            </a:r>
            <a:r>
              <a:rPr lang="en-US" dirty="0" err="1" smtClean="0"/>
              <a:t>sum.js</a:t>
            </a:r>
            <a:r>
              <a:rPr lang="en-US" dirty="0" smtClean="0"/>
              <a:t> and </a:t>
            </a:r>
            <a:r>
              <a:rPr lang="en-US" dirty="0" err="1" smtClean="0"/>
              <a:t>jsfile.html</a:t>
            </a:r>
            <a:r>
              <a:rPr lang="en-US" dirty="0" smtClean="0"/>
              <a:t> from the previous lab and study it - What was in each of these files?</a:t>
            </a:r>
          </a:p>
          <a:p>
            <a:r>
              <a:rPr lang="en-US" dirty="0" smtClean="0"/>
              <a:t>Can you write a program in a .</a:t>
            </a:r>
            <a:r>
              <a:rPr lang="en-US" dirty="0" err="1" smtClean="0"/>
              <a:t>js</a:t>
            </a:r>
            <a:r>
              <a:rPr lang="en-US" dirty="0" smtClean="0"/>
              <a:t> file and call it from HTML now?</a:t>
            </a:r>
          </a:p>
          <a:p>
            <a:r>
              <a:rPr lang="en-US" dirty="0" smtClean="0"/>
              <a:t>Write a program to make the browser say ‘hello’ automatically:</a:t>
            </a:r>
          </a:p>
          <a:p>
            <a:pPr lvl="1"/>
            <a:r>
              <a:rPr lang="en-US" dirty="0" smtClean="0"/>
              <a:t>Open a blank file in Notepad++ and save it as </a:t>
            </a:r>
            <a:r>
              <a:rPr lang="en-US" dirty="0" err="1" smtClean="0"/>
              <a:t>message.js</a:t>
            </a:r>
            <a:endParaRPr lang="en-US" dirty="0" smtClean="0"/>
          </a:p>
          <a:p>
            <a:pPr lvl="1"/>
            <a:r>
              <a:rPr lang="en-US" dirty="0" smtClean="0"/>
              <a:t>Create two variables: ‘</a:t>
            </a:r>
            <a:r>
              <a:rPr lang="en-US" dirty="0" err="1" smtClean="0"/>
              <a:t>msg</a:t>
            </a:r>
            <a:r>
              <a:rPr lang="en-US" dirty="0" smtClean="0"/>
              <a:t>’ &amp; ‘username’ and store a message and your username, in each of them, respectively</a:t>
            </a:r>
          </a:p>
          <a:p>
            <a:pPr lvl="1"/>
            <a:r>
              <a:rPr lang="en-US" dirty="0" smtClean="0"/>
              <a:t>Now use the </a:t>
            </a:r>
            <a:r>
              <a:rPr lang="en-US" dirty="0" smtClean="0">
                <a:hlinkClick r:id="rId2"/>
              </a:rPr>
              <a:t>alert()</a:t>
            </a:r>
            <a:r>
              <a:rPr lang="en-US" dirty="0" smtClean="0"/>
              <a:t> command with this message as you did last week</a:t>
            </a:r>
          </a:p>
          <a:p>
            <a:pPr lvl="1"/>
            <a:r>
              <a:rPr lang="en-US" dirty="0" smtClean="0"/>
              <a:t>Create a new HTML page and call it ‘</a:t>
            </a:r>
            <a:r>
              <a:rPr lang="en-US" dirty="0" err="1" smtClean="0"/>
              <a:t>message.html</a:t>
            </a:r>
            <a:r>
              <a:rPr lang="en-US" dirty="0" smtClean="0"/>
              <a:t>’ and reference this JavaScript file</a:t>
            </a:r>
          </a:p>
          <a:p>
            <a:pPr lvl="1"/>
            <a:r>
              <a:rPr lang="en-US" dirty="0" smtClean="0"/>
              <a:t>Open the page (keep the console open just to be sure)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8716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503020"/>
            <a:ext cx="7610476" cy="3800543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en-US" dirty="0" smtClean="0"/>
              <a:t>‘if … else’ statement</a:t>
            </a:r>
          </a:p>
          <a:p>
            <a:pPr fontAlgn="base"/>
            <a:r>
              <a:rPr lang="en-US" dirty="0" smtClean="0"/>
              <a:t>Depending on whether a statement is true or false, the next block of code is either executed or skipped:</a:t>
            </a:r>
          </a:p>
          <a:p>
            <a:pPr marL="349250" lvl="1" indent="0" fontAlgn="base">
              <a:buNone/>
            </a:pP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if (</a:t>
            </a:r>
            <a:r>
              <a:rPr lang="en-US" b="1" dirty="0" err="1" smtClean="0">
                <a:solidFill>
                  <a:schemeClr val="tx1"/>
                </a:solidFill>
                <a:latin typeface="Courier"/>
                <a:cs typeface="Courier"/>
              </a:rPr>
              <a:t>num_of_beers</a:t>
            </a: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 &gt;= 5) {</a:t>
            </a:r>
          </a:p>
          <a:p>
            <a:pPr marL="349250" lvl="1" indent="0" fontAlgn="base">
              <a:buNone/>
            </a:pP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	</a:t>
            </a:r>
            <a:r>
              <a:rPr lang="en-US" b="1" dirty="0" err="1" smtClean="0">
                <a:solidFill>
                  <a:schemeClr val="tx1"/>
                </a:solidFill>
                <a:latin typeface="Courier"/>
                <a:cs typeface="Courier"/>
              </a:rPr>
              <a:t>console.log</a:t>
            </a: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(“Drunk”);</a:t>
            </a:r>
            <a:endParaRPr lang="en-US" b="1" dirty="0">
              <a:solidFill>
                <a:schemeClr val="tx1"/>
              </a:solidFill>
              <a:latin typeface="Courier"/>
              <a:cs typeface="Courier"/>
            </a:endParaRPr>
          </a:p>
          <a:p>
            <a:pPr marL="349250" lvl="1" indent="0" fontAlgn="base">
              <a:buNone/>
            </a:pP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} else {</a:t>
            </a:r>
          </a:p>
          <a:p>
            <a:pPr marL="349250" lvl="1" indent="0" fontAlgn="base">
              <a:buNone/>
            </a:pP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	</a:t>
            </a:r>
            <a:r>
              <a:rPr lang="en-US" b="1" dirty="0" err="1" smtClean="0">
                <a:solidFill>
                  <a:schemeClr val="tx1"/>
                </a:solidFill>
                <a:latin typeface="Courier"/>
                <a:cs typeface="Courier"/>
              </a:rPr>
              <a:t>console.log</a:t>
            </a:r>
            <a:r>
              <a:rPr lang="en-US" b="1" dirty="0">
                <a:solidFill>
                  <a:schemeClr val="tx1"/>
                </a:solidFill>
                <a:latin typeface="Courier"/>
                <a:cs typeface="Courier"/>
              </a:rPr>
              <a:t>(</a:t>
            </a: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“Sober”);</a:t>
            </a:r>
            <a:endParaRPr lang="en-US" b="1" dirty="0">
              <a:solidFill>
                <a:schemeClr val="tx1"/>
              </a:solidFill>
              <a:latin typeface="Courier"/>
              <a:cs typeface="Courier"/>
            </a:endParaRPr>
          </a:p>
          <a:p>
            <a:pPr marL="349250" lvl="1" indent="0" fontAlgn="base">
              <a:buNone/>
            </a:pP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}</a:t>
            </a:r>
          </a:p>
          <a:p>
            <a:pPr fontAlgn="base"/>
            <a:r>
              <a:rPr lang="en-US" dirty="0" smtClean="0">
                <a:hlinkClick r:id="rId2"/>
              </a:rPr>
              <a:t>Variants</a:t>
            </a:r>
            <a:endParaRPr lang="en-US" dirty="0" smtClean="0"/>
          </a:p>
          <a:p>
            <a:pPr fontAlgn="base"/>
            <a:r>
              <a:rPr lang="en-US" dirty="0" smtClean="0">
                <a:hlinkClick r:id="rId3"/>
              </a:rPr>
              <a:t>switch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93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288908"/>
            <a:ext cx="7610476" cy="4410334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en-US" dirty="0" smtClean="0">
                <a:hlinkClick r:id="rId2"/>
              </a:rPr>
              <a:t>for</a:t>
            </a:r>
            <a:r>
              <a:rPr lang="en-US" dirty="0" smtClean="0"/>
              <a:t> loop</a:t>
            </a:r>
          </a:p>
          <a:p>
            <a:pPr fontAlgn="base"/>
            <a:r>
              <a:rPr lang="en-US" dirty="0" smtClean="0"/>
              <a:t>Execute a certain block of code ‘for’ a certain number of iterations:</a:t>
            </a:r>
          </a:p>
          <a:p>
            <a:pPr marL="349250" lvl="1" indent="0" fontAlgn="base">
              <a:buNone/>
            </a:pP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for (</a:t>
            </a:r>
            <a:r>
              <a:rPr lang="en-US" b="1" dirty="0" err="1" smtClean="0">
                <a:solidFill>
                  <a:schemeClr val="tx1"/>
                </a:solidFill>
                <a:latin typeface="Courier"/>
                <a:cs typeface="Courier"/>
              </a:rPr>
              <a:t>var</a:t>
            </a: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Courier"/>
                <a:cs typeface="Courier"/>
              </a:rPr>
              <a:t>i</a:t>
            </a: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 = 0; </a:t>
            </a:r>
            <a:r>
              <a:rPr lang="en-US" b="1" dirty="0" err="1" smtClean="0">
                <a:solidFill>
                  <a:schemeClr val="tx1"/>
                </a:solidFill>
                <a:latin typeface="Courier"/>
                <a:cs typeface="Courier"/>
              </a:rPr>
              <a:t>i</a:t>
            </a: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 &lt; 5; </a:t>
            </a:r>
            <a:r>
              <a:rPr lang="en-US" b="1" dirty="0" err="1" smtClean="0">
                <a:solidFill>
                  <a:schemeClr val="tx1"/>
                </a:solidFill>
                <a:latin typeface="Courier"/>
                <a:cs typeface="Courier"/>
              </a:rPr>
              <a:t>i</a:t>
            </a: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++) </a:t>
            </a:r>
            <a:r>
              <a:rPr lang="en-US" b="1" dirty="0">
                <a:solidFill>
                  <a:schemeClr val="tx1"/>
                </a:solidFill>
                <a:latin typeface="Courier"/>
                <a:cs typeface="Courier"/>
              </a:rPr>
              <a:t>{</a:t>
            </a:r>
          </a:p>
          <a:p>
            <a:pPr marL="349250" lvl="1" indent="0" fontAlgn="base">
              <a:buNone/>
            </a:pPr>
            <a:r>
              <a:rPr lang="en-US" b="1" dirty="0">
                <a:solidFill>
                  <a:schemeClr val="tx1"/>
                </a:solidFill>
                <a:latin typeface="Courier"/>
                <a:cs typeface="Courier"/>
              </a:rPr>
              <a:t>	</a:t>
            </a:r>
            <a:r>
              <a:rPr lang="en-US" b="1" dirty="0" err="1">
                <a:solidFill>
                  <a:schemeClr val="tx1"/>
                </a:solidFill>
                <a:latin typeface="Courier"/>
                <a:cs typeface="Courier"/>
              </a:rPr>
              <a:t>console.log</a:t>
            </a: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(phones[</a:t>
            </a:r>
            <a:r>
              <a:rPr lang="en-US" b="1" dirty="0" err="1" smtClean="0">
                <a:solidFill>
                  <a:schemeClr val="tx1"/>
                </a:solidFill>
                <a:latin typeface="Courier"/>
                <a:cs typeface="Courier"/>
              </a:rPr>
              <a:t>i</a:t>
            </a: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])</a:t>
            </a:r>
            <a:r>
              <a:rPr lang="en-US" b="1" dirty="0">
                <a:solidFill>
                  <a:schemeClr val="tx1"/>
                </a:solidFill>
                <a:latin typeface="Courier"/>
                <a:cs typeface="Courier"/>
              </a:rPr>
              <a:t>;</a:t>
            </a:r>
          </a:p>
          <a:p>
            <a:pPr marL="349250" lvl="1" indent="0" fontAlgn="base">
              <a:buNone/>
            </a:pP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}</a:t>
            </a:r>
            <a:endParaRPr lang="en-US" dirty="0" smtClean="0"/>
          </a:p>
          <a:p>
            <a:pPr fontAlgn="base"/>
            <a:r>
              <a:rPr lang="en-US" dirty="0">
                <a:hlinkClick r:id="rId3"/>
              </a:rPr>
              <a:t>w</a:t>
            </a:r>
            <a:r>
              <a:rPr lang="en-US" dirty="0" smtClean="0">
                <a:hlinkClick r:id="rId3"/>
              </a:rPr>
              <a:t>hile</a:t>
            </a:r>
            <a:r>
              <a:rPr lang="en-US" dirty="0" smtClean="0"/>
              <a:t> loop</a:t>
            </a:r>
          </a:p>
          <a:p>
            <a:pPr fontAlgn="base"/>
            <a:r>
              <a:rPr lang="en-US" dirty="0" smtClean="0"/>
              <a:t>Execute a certain block of code ‘while’ a certain condition is </a:t>
            </a:r>
            <a:r>
              <a:rPr lang="en-US" dirty="0" smtClean="0"/>
              <a:t>true</a:t>
            </a:r>
          </a:p>
          <a:p>
            <a:pPr marL="349250" lvl="1" indent="0" fontAlgn="base">
              <a:buNone/>
            </a:pPr>
            <a:r>
              <a:rPr lang="en-US" b="1" dirty="0" err="1" smtClean="0">
                <a:solidFill>
                  <a:schemeClr val="tx1"/>
                </a:solidFill>
                <a:latin typeface="Courier"/>
                <a:cs typeface="Courier"/>
              </a:rPr>
              <a:t>var</a:t>
            </a: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Courier"/>
                <a:cs typeface="Courier"/>
              </a:rPr>
              <a:t>i</a:t>
            </a: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 = 0;</a:t>
            </a:r>
            <a:endParaRPr lang="en-US" b="1" dirty="0" smtClean="0">
              <a:solidFill>
                <a:schemeClr val="tx1"/>
              </a:solidFill>
              <a:latin typeface="Courier"/>
              <a:cs typeface="Courier"/>
            </a:endParaRPr>
          </a:p>
          <a:p>
            <a:pPr marL="349250" lvl="1" indent="0" fontAlgn="base">
              <a:buNone/>
            </a:pP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while </a:t>
            </a: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(</a:t>
            </a:r>
            <a:r>
              <a:rPr lang="en-US" b="1" dirty="0" err="1" smtClean="0">
                <a:solidFill>
                  <a:schemeClr val="tx1"/>
                </a:solidFill>
                <a:latin typeface="Courier"/>
                <a:cs typeface="Courier"/>
              </a:rPr>
              <a:t>i</a:t>
            </a: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 &lt; 5) {</a:t>
            </a:r>
          </a:p>
          <a:p>
            <a:pPr marL="349250" lvl="1" indent="0" fontAlgn="base">
              <a:buNone/>
            </a:pPr>
            <a:r>
              <a:rPr lang="en-US" b="1" dirty="0">
                <a:solidFill>
                  <a:schemeClr val="tx1"/>
                </a:solidFill>
                <a:latin typeface="Courier"/>
                <a:cs typeface="Courier"/>
              </a:rPr>
              <a:t>	</a:t>
            </a:r>
            <a:r>
              <a:rPr lang="en-US" b="1" dirty="0" err="1" smtClean="0">
                <a:solidFill>
                  <a:schemeClr val="tx1"/>
                </a:solidFill>
                <a:latin typeface="Courier"/>
                <a:cs typeface="Courier"/>
              </a:rPr>
              <a:t>console.log</a:t>
            </a: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(“Sober”);</a:t>
            </a:r>
            <a:endParaRPr lang="en-US" b="1" dirty="0">
              <a:solidFill>
                <a:schemeClr val="tx1"/>
              </a:solidFill>
              <a:latin typeface="Courier"/>
              <a:cs typeface="Courier"/>
            </a:endParaRPr>
          </a:p>
          <a:p>
            <a:pPr marL="349250" lvl="1" indent="0" fontAlgn="base">
              <a:buNone/>
            </a:pP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	</a:t>
            </a:r>
            <a:r>
              <a:rPr lang="en-US" b="1" dirty="0" err="1" smtClean="0">
                <a:solidFill>
                  <a:schemeClr val="tx1"/>
                </a:solidFill>
                <a:latin typeface="Courier"/>
                <a:cs typeface="Courier"/>
              </a:rPr>
              <a:t>i</a:t>
            </a: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++;</a:t>
            </a:r>
          </a:p>
          <a:p>
            <a:pPr marL="349250" lvl="1" indent="0" fontAlgn="base">
              <a:buNone/>
            </a:pP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}</a:t>
            </a:r>
          </a:p>
          <a:p>
            <a:pPr marL="349250" lvl="1" indent="0" fontAlgn="base">
              <a:buNone/>
            </a:pPr>
            <a:r>
              <a:rPr lang="en-US" b="1" dirty="0" err="1">
                <a:solidFill>
                  <a:schemeClr val="tx1"/>
                </a:solidFill>
                <a:latin typeface="Courier"/>
                <a:cs typeface="Courier"/>
              </a:rPr>
              <a:t>c</a:t>
            </a:r>
            <a:r>
              <a:rPr lang="en-US" b="1" dirty="0" err="1" smtClean="0">
                <a:solidFill>
                  <a:schemeClr val="tx1"/>
                </a:solidFill>
                <a:latin typeface="Courier"/>
                <a:cs typeface="Courier"/>
              </a:rPr>
              <a:t>onsole.log</a:t>
            </a:r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(“Drunk”);</a:t>
            </a:r>
            <a:endParaRPr lang="en-US" dirty="0"/>
          </a:p>
          <a:p>
            <a:pPr marL="0" indent="0" fontAlgn="base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69024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300570"/>
            <a:ext cx="7610476" cy="4306668"/>
          </a:xfrm>
        </p:spPr>
        <p:txBody>
          <a:bodyPr>
            <a:normAutofit/>
          </a:bodyPr>
          <a:lstStyle/>
          <a:p>
            <a:r>
              <a:rPr lang="en-US" b="1" dirty="0" smtClean="0"/>
              <a:t>NOTE</a:t>
            </a:r>
            <a:r>
              <a:rPr lang="en-US" dirty="0" smtClean="0"/>
              <a:t> for all the exercises: write the code in Notepad++ and call it from an HTML page so that you can view the results on the console.</a:t>
            </a:r>
          </a:p>
          <a:p>
            <a:r>
              <a:rPr lang="en-US" dirty="0" smtClean="0"/>
              <a:t>Write </a:t>
            </a:r>
            <a:r>
              <a:rPr lang="en-US" dirty="0"/>
              <a:t>code to print a series of numbers (1 through 10) on the console. Is there a more convenient way to do this than typing 10 ‘</a:t>
            </a:r>
            <a:r>
              <a:rPr lang="en-US" dirty="0" err="1"/>
              <a:t>console.log</a:t>
            </a:r>
            <a:r>
              <a:rPr lang="en-US" dirty="0"/>
              <a:t>()’ statements</a:t>
            </a:r>
            <a:r>
              <a:rPr lang="en-US" dirty="0" smtClean="0"/>
              <a:t>?</a:t>
            </a:r>
          </a:p>
          <a:p>
            <a:r>
              <a:rPr lang="en-US" dirty="0" smtClean="0"/>
              <a:t>Can you do the same going from 0 to 100 but in increments of 10?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646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300571"/>
            <a:ext cx="7610476" cy="206789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lot of programming is about logic and laying out the program before actually writing it</a:t>
            </a:r>
          </a:p>
          <a:p>
            <a:pPr fontAlgn="base"/>
            <a:r>
              <a:rPr lang="en-US" dirty="0"/>
              <a:t>Given the following array: [3, 5, 6, 1, 2, 4, 10, 7, 9, 8], write code to check whether each element is equal to or greater than or less than </a:t>
            </a:r>
            <a:r>
              <a:rPr lang="en-US" dirty="0" smtClean="0"/>
              <a:t>5. </a:t>
            </a:r>
            <a:r>
              <a:rPr lang="en-US" b="1" dirty="0"/>
              <a:t>HINT</a:t>
            </a:r>
            <a:r>
              <a:rPr lang="en-US" dirty="0"/>
              <a:t>: Here is a simple way to do it (This is NOT JS syntax!)</a:t>
            </a:r>
          </a:p>
          <a:p>
            <a:pPr fontAlgn="base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1093" y="4424293"/>
            <a:ext cx="73927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"/>
                <a:cs typeface="Courier"/>
              </a:rPr>
              <a:t>for </a:t>
            </a:r>
            <a:r>
              <a:rPr lang="en-US" dirty="0">
                <a:latin typeface="Courier"/>
                <a:cs typeface="Courier"/>
              </a:rPr>
              <a:t>each element in the array:</a:t>
            </a:r>
          </a:p>
          <a:p>
            <a:r>
              <a:rPr lang="en-US" dirty="0" smtClean="0">
                <a:latin typeface="Courier"/>
                <a:cs typeface="Courier"/>
              </a:rPr>
              <a:t>	if </a:t>
            </a:r>
            <a:r>
              <a:rPr lang="en-US" dirty="0">
                <a:latin typeface="Courier"/>
                <a:cs typeface="Courier"/>
              </a:rPr>
              <a:t>the </a:t>
            </a:r>
            <a:r>
              <a:rPr lang="en-US" dirty="0" err="1">
                <a:latin typeface="Courier"/>
                <a:cs typeface="Courier"/>
              </a:rPr>
              <a:t>ith</a:t>
            </a:r>
            <a:r>
              <a:rPr lang="en-US" dirty="0">
                <a:latin typeface="Courier"/>
                <a:cs typeface="Courier"/>
              </a:rPr>
              <a:t> element &gt; 5:</a:t>
            </a:r>
          </a:p>
          <a:p>
            <a:r>
              <a:rPr lang="en-US" dirty="0">
                <a:latin typeface="Courier"/>
                <a:cs typeface="Courier"/>
              </a:rPr>
              <a:t>  </a:t>
            </a:r>
            <a:r>
              <a:rPr lang="en-US" dirty="0" smtClean="0">
                <a:latin typeface="Courier"/>
                <a:cs typeface="Courier"/>
              </a:rPr>
              <a:t>  	print </a:t>
            </a:r>
            <a:r>
              <a:rPr lang="en-US" dirty="0">
                <a:latin typeface="Courier"/>
                <a:cs typeface="Courier"/>
              </a:rPr>
              <a:t>“</a:t>
            </a:r>
            <a:r>
              <a:rPr lang="en-US" dirty="0" err="1">
                <a:latin typeface="Courier"/>
                <a:cs typeface="Courier"/>
              </a:rPr>
              <a:t>ith</a:t>
            </a:r>
            <a:r>
              <a:rPr lang="en-US" dirty="0">
                <a:latin typeface="Courier"/>
                <a:cs typeface="Courier"/>
              </a:rPr>
              <a:t> element is greater than 5.”</a:t>
            </a:r>
          </a:p>
          <a:p>
            <a:r>
              <a:rPr lang="en-US" dirty="0" smtClean="0">
                <a:latin typeface="Courier"/>
                <a:cs typeface="Courier"/>
              </a:rPr>
              <a:t>	else </a:t>
            </a:r>
            <a:r>
              <a:rPr lang="en-US" dirty="0">
                <a:latin typeface="Courier"/>
                <a:cs typeface="Courier"/>
              </a:rPr>
              <a:t>if the </a:t>
            </a:r>
            <a:r>
              <a:rPr lang="en-US" dirty="0" err="1">
                <a:latin typeface="Courier"/>
                <a:cs typeface="Courier"/>
              </a:rPr>
              <a:t>ith</a:t>
            </a:r>
            <a:r>
              <a:rPr lang="en-US" dirty="0">
                <a:latin typeface="Courier"/>
                <a:cs typeface="Courier"/>
              </a:rPr>
              <a:t> element &lt; 5:</a:t>
            </a:r>
          </a:p>
          <a:p>
            <a:r>
              <a:rPr lang="en-US" dirty="0" smtClean="0">
                <a:latin typeface="Courier"/>
                <a:cs typeface="Courier"/>
              </a:rPr>
              <a:t>		print </a:t>
            </a:r>
            <a:r>
              <a:rPr lang="en-US" dirty="0">
                <a:latin typeface="Courier"/>
                <a:cs typeface="Courier"/>
              </a:rPr>
              <a:t>“</a:t>
            </a:r>
            <a:r>
              <a:rPr lang="en-US" dirty="0" err="1">
                <a:latin typeface="Courier"/>
                <a:cs typeface="Courier"/>
              </a:rPr>
              <a:t>ith</a:t>
            </a:r>
            <a:r>
              <a:rPr lang="en-US" dirty="0">
                <a:latin typeface="Courier"/>
                <a:cs typeface="Courier"/>
              </a:rPr>
              <a:t> element is less than 5.”</a:t>
            </a:r>
          </a:p>
          <a:p>
            <a:r>
              <a:rPr lang="en-US" dirty="0">
                <a:latin typeface="Courier"/>
                <a:cs typeface="Courier"/>
              </a:rPr>
              <a:t>   </a:t>
            </a:r>
            <a:r>
              <a:rPr lang="en-US" dirty="0" smtClean="0">
                <a:latin typeface="Courier"/>
                <a:cs typeface="Courier"/>
              </a:rPr>
              <a:t>else</a:t>
            </a:r>
            <a:r>
              <a:rPr lang="en-US" dirty="0">
                <a:latin typeface="Courier"/>
                <a:cs typeface="Courier"/>
              </a:rPr>
              <a:t>:</a:t>
            </a:r>
          </a:p>
          <a:p>
            <a:r>
              <a:rPr lang="en-US" dirty="0">
                <a:latin typeface="Courier"/>
                <a:cs typeface="Courier"/>
              </a:rPr>
              <a:t>   </a:t>
            </a:r>
            <a:r>
              <a:rPr lang="en-US" dirty="0" smtClean="0">
                <a:latin typeface="Courier"/>
                <a:cs typeface="Courier"/>
              </a:rPr>
              <a:t>		print </a:t>
            </a:r>
            <a:r>
              <a:rPr lang="en-US" dirty="0">
                <a:latin typeface="Courier"/>
                <a:cs typeface="Courier"/>
              </a:rPr>
              <a:t>“</a:t>
            </a:r>
            <a:r>
              <a:rPr lang="en-US" dirty="0" err="1">
                <a:latin typeface="Courier"/>
                <a:cs typeface="Courier"/>
              </a:rPr>
              <a:t>ith</a:t>
            </a:r>
            <a:r>
              <a:rPr lang="en-US" dirty="0">
                <a:latin typeface="Courier"/>
                <a:cs typeface="Courier"/>
              </a:rPr>
              <a:t> element is equal to 5.”</a:t>
            </a:r>
          </a:p>
        </p:txBody>
      </p:sp>
    </p:spTree>
    <p:extLst>
      <p:ext uri="{BB962C8B-B14F-4D97-AF65-F5344CB8AC3E}">
        <p14:creationId xmlns:p14="http://schemas.microsoft.com/office/powerpoint/2010/main" val="4025442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300571"/>
            <a:ext cx="7610476" cy="4231190"/>
          </a:xfrm>
        </p:spPr>
        <p:txBody>
          <a:bodyPr>
            <a:normAutofit/>
          </a:bodyPr>
          <a:lstStyle/>
          <a:p>
            <a:pPr fontAlgn="base"/>
            <a:r>
              <a:rPr lang="en-US" dirty="0"/>
              <a:t>Write a program that prints the numbers from 1 to 100. But for multiples of three print ‘Fizz’ instead of the number and </a:t>
            </a:r>
            <a:r>
              <a:rPr lang="en-US"/>
              <a:t>for </a:t>
            </a:r>
            <a:r>
              <a:rPr lang="en-US" smtClean="0"/>
              <a:t>multiples </a:t>
            </a:r>
            <a:r>
              <a:rPr lang="en-US" dirty="0"/>
              <a:t>of five print ‘Buzz’. For numbers which are multiples of both three and five print ‘</a:t>
            </a:r>
            <a:r>
              <a:rPr lang="en-US" dirty="0" err="1"/>
              <a:t>FizzBuzz</a:t>
            </a:r>
            <a:r>
              <a:rPr lang="en-US" dirty="0"/>
              <a:t>’.</a:t>
            </a:r>
          </a:p>
          <a:p>
            <a:pPr fontAlgn="base"/>
            <a:r>
              <a:rPr lang="en-US" dirty="0" smtClean="0"/>
              <a:t>Interestingly, this is considered a challenging program to write by many:</a:t>
            </a:r>
          </a:p>
          <a:p>
            <a:pPr lvl="1" fontAlgn="base"/>
            <a:r>
              <a:rPr lang="en-US" dirty="0" smtClean="0">
                <a:hlinkClick r:id="rId2"/>
              </a:rPr>
              <a:t>Fizz Buzz test</a:t>
            </a:r>
            <a:endParaRPr lang="en-US" dirty="0" smtClean="0"/>
          </a:p>
          <a:p>
            <a:pPr lvl="1" fontAlgn="base"/>
            <a:r>
              <a:rPr lang="en-US" dirty="0" smtClean="0">
                <a:hlinkClick r:id="rId3"/>
              </a:rPr>
              <a:t>Coding horrors</a:t>
            </a:r>
            <a:endParaRPr lang="en-US" dirty="0" smtClean="0"/>
          </a:p>
          <a:p>
            <a:pPr fontAlgn="base"/>
            <a:r>
              <a:rPr lang="en-US" dirty="0" smtClean="0">
                <a:hlinkClick r:id="rId4"/>
              </a:rPr>
              <a:t>Hint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969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Lab 3 – CSS&amp;quot;&quot;/&gt;&lt;property id=&quot;20307&quot; value=&quot;256&quot;/&gt;&lt;/object&gt;&lt;object type=&quot;3&quot; unique_id=&quot;10004&quot;&gt;&lt;property id=&quot;20148&quot; value=&quot;5&quot;/&gt;&lt;property id=&quot;20300&quot; value=&quot;Slide 2 - &amp;quot;Outline&amp;quot;&quot;/&gt;&lt;property id=&quot;20307&quot; value=&quot;257&quot;/&gt;&lt;/object&gt;&lt;object type=&quot;3&quot; unique_id=&quot;10005&quot;&gt;&lt;property id=&quot;20148&quot; value=&quot;5&quot;/&gt;&lt;property id=&quot;20300&quot; value=&quot;Slide 3 - &amp;quot;From the last lab&amp;quot;&quot;/&gt;&lt;property id=&quot;20307&quot; value=&quot;261&quot;/&gt;&lt;/object&gt;&lt;object type=&quot;3&quot; unique_id=&quot;10006&quot;&gt;&lt;property id=&quot;20148&quot; value=&quot;5&quot;/&gt;&lt;property id=&quot;20300&quot; value=&quot;Slide 4 - &amp;quot;What is CSS?&amp;quot;&quot;/&gt;&lt;property id=&quot;20307&quot; value=&quot;262&quot;/&gt;&lt;/object&gt;&lt;object type=&quot;3&quot; unique_id=&quot;10007&quot;&gt;&lt;property id=&quot;20148&quot; value=&quot;5&quot;/&gt;&lt;property id=&quot;20300&quot; value=&quot;Slide 5 - &amp;quot;Basics&amp;quot;&quot;/&gt;&lt;property id=&quot;20307&quot; value=&quot;263&quot;/&gt;&lt;/object&gt;&lt;object type=&quot;3&quot; unique_id=&quot;10008&quot;&gt;&lt;property id=&quot;20148&quot; value=&quot;5&quot;/&gt;&lt;property id=&quot;20300&quot; value=&quot;Slide 6 - &amp;quot;Selectors&amp;quot;&quot;/&gt;&lt;property id=&quot;20307&quot; value=&quot;264&quot;/&gt;&lt;/object&gt;&lt;object type=&quot;3&quot; unique_id=&quot;10009&quot;&gt;&lt;property id=&quot;20148&quot; value=&quot;5&quot;/&gt;&lt;property id=&quot;20300&quot; value=&quot;Slide 7 - &amp;quot;What about these?&amp;quot;&quot;/&gt;&lt;property id=&quot;20307&quot; value=&quot;265&quot;/&gt;&lt;/object&gt;&lt;object type=&quot;3&quot; unique_id=&quot;10010&quot;&gt;&lt;property id=&quot;20148&quot; value=&quot;5&quot;/&gt;&lt;property id=&quot;20300&quot; value=&quot;Slide 8 - &amp;quot;Properties, values and comments&amp;quot;&quot;/&gt;&lt;property id=&quot;20307&quot; value=&quot;266&quot;/&gt;&lt;/object&gt;&lt;object type=&quot;3&quot; unique_id=&quot;10011&quot;&gt;&lt;property id=&quot;20148&quot; value=&quot;5&quot;/&gt;&lt;property id=&quot;20300&quot; value=&quot;Slide 9 - &amp;quot;Referencing&amp;quot;&quot;/&gt;&lt;property id=&quot;20307&quot; value=&quot;267&quot;/&gt;&lt;/object&gt;&lt;object type=&quot;3&quot; unique_id=&quot;10012&quot;&gt;&lt;property id=&quot;20148&quot; value=&quot;5&quot;/&gt;&lt;property id=&quot;20300&quot; value=&quot;Slide 10 - &amp;quot;Referencing&amp;quot;&quot;/&gt;&lt;property id=&quot;20307&quot; value=&quot;268&quot;/&gt;&lt;/object&gt;&lt;object type=&quot;3&quot; unique_id=&quot;10013&quot;&gt;&lt;property id=&quot;20148&quot; value=&quot;5&quot;/&gt;&lt;property id=&quot;20300&quot; value=&quot;Slide 11 - &amp;quot;Inheritance&amp;quot;&quot;/&gt;&lt;property id=&quot;20307&quot; value=&quot;269&quot;/&gt;&lt;/object&gt;&lt;object type=&quot;3&quot; unique_id=&quot;10014&quot;&gt;&lt;property id=&quot;20148&quot; value=&quot;5&quot;/&gt;&lt;property id=&quot;20300&quot; value=&quot;Slide 12 - &amp;quot;In other words …&amp;quot;&quot;/&gt;&lt;property id=&quot;20307&quot; value=&quot;272&quot;/&gt;&lt;/object&gt;&lt;object type=&quot;3&quot; unique_id=&quot;10015&quot;&gt;&lt;property id=&quot;20148&quot; value=&quot;5&quot;/&gt;&lt;property id=&quot;20300&quot; value=&quot;Slide 13 - &amp;quot;Cascading&amp;quot;&quot;/&gt;&lt;property id=&quot;20307&quot; value=&quot;270&quot;/&gt;&lt;/object&gt;&lt;object type=&quot;3&quot; unique_id=&quot;10016&quot;&gt;&lt;property id=&quot;20148&quot; value=&quot;5&quot;/&gt;&lt;property id=&quot;20300&quot; value=&quot;Slide 14 - &amp;quot;Specificity&amp;quot;&quot;/&gt;&lt;property id=&quot;20307&quot; value=&quot;274&quot;/&gt;&lt;/object&gt;&lt;object type=&quot;3&quot; unique_id=&quot;10017&quot;&gt;&lt;property id=&quot;20148&quot; value=&quot;5&quot;/&gt;&lt;property id=&quot;20300&quot; value=&quot;Slide 15 - &amp;quot;Closing thoughts&amp;quot;&quot;/&gt;&lt;property id=&quot;20307&quot; value=&quot;273&quot;/&gt;&lt;/object&gt;&lt;object type=&quot;3&quot; unique_id=&quot;10018&quot;&gt;&lt;property id=&quot;20148&quot; value=&quot;5&quot;/&gt;&lt;property id=&quot;20300&quot; value=&quot;Slide 16 - &amp;quot;Exercise&amp;quot;&quot;/&gt;&lt;property id=&quot;20307&quot; value=&quot;276&quot;/&gt;&lt;/object&gt;&lt;object type=&quot;3&quot; unique_id=&quot;10019&quot;&gt;&lt;property id=&quot;20148&quot; value=&quot;5&quot;/&gt;&lt;property id=&quot;20300&quot; value=&quot;Slide 17 - &amp;quot;Thanks for listening&amp;quot;&quot;/&gt;&lt;property id=&quot;20307&quot; value=&quot;275&quot;/&gt;&lt;/object&gt;&lt;/object&gt;&lt;object type=&quot;8&quot; unique_id=&quot;10038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2551</TotalTime>
  <Words>776</Words>
  <Application>Microsoft Macintosh PowerPoint</Application>
  <PresentationFormat>On-screen Show (4:3)</PresentationFormat>
  <Paragraphs>110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Perception</vt:lpstr>
      <vt:lpstr>Lab 5 – JavaScript (contd.)</vt:lpstr>
      <vt:lpstr>Doing things differently today</vt:lpstr>
      <vt:lpstr>From the last lab</vt:lpstr>
      <vt:lpstr>Writing into a .js file</vt:lpstr>
      <vt:lpstr>Conditional statements</vt:lpstr>
      <vt:lpstr>Looping</vt:lpstr>
      <vt:lpstr>Exercise</vt:lpstr>
      <vt:lpstr>Exercise</vt:lpstr>
      <vt:lpstr>Exercise</vt:lpstr>
      <vt:lpstr>Functions</vt:lpstr>
      <vt:lpstr>Functions</vt:lpstr>
      <vt:lpstr>Exercise</vt:lpstr>
      <vt:lpstr>Thanks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1 – Introduction to visualization tools</dc:title>
  <dc:creator>Tech Group</dc:creator>
  <cp:lastModifiedBy>Tech Group</cp:lastModifiedBy>
  <cp:revision>322</cp:revision>
  <dcterms:created xsi:type="dcterms:W3CDTF">2013-08-28T18:33:20Z</dcterms:created>
  <dcterms:modified xsi:type="dcterms:W3CDTF">2013-09-26T18:41:03Z</dcterms:modified>
</cp:coreProperties>
</file>